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5" r:id="rId6"/>
    <p:sldId id="269" r:id="rId7"/>
    <p:sldId id="271" r:id="rId8"/>
    <p:sldId id="268" r:id="rId9"/>
    <p:sldId id="267" r:id="rId10"/>
    <p:sldId id="263" r:id="rId11"/>
    <p:sldId id="270" r:id="rId12"/>
    <p:sldId id="272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452D8-D41B-4750-A320-B901BFF82662}" type="datetimeFigureOut">
              <a:rPr lang="it-IT" smtClean="0"/>
              <a:t>06/12/2018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3A244-5062-4BD9-9DFC-040865E167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442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53A244-5062-4BD9-9DFC-040865E167D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4154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>
            <a:spLocks noChangeArrowheads="1"/>
          </p:cNvSpPr>
          <p:nvPr userDrawn="1"/>
        </p:nvSpPr>
        <p:spPr bwMode="auto">
          <a:xfrm>
            <a:off x="254000" y="209550"/>
            <a:ext cx="8666163" cy="6421438"/>
          </a:xfrm>
          <a:prstGeom prst="rect">
            <a:avLst/>
          </a:prstGeom>
          <a:solidFill>
            <a:schemeClr val="bg1"/>
          </a:solidFill>
          <a:ln w="9525">
            <a:solidFill>
              <a:srgbClr val="1E456C"/>
            </a:solidFill>
            <a:miter lim="800000"/>
            <a:headEnd/>
            <a:tailEnd/>
          </a:ln>
          <a:effectLst>
            <a:outerShdw dist="38100" dir="8100000" algn="tr" rotWithShape="0">
              <a:srgbClr val="808080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it-IT">
              <a:solidFill>
                <a:srgbClr val="FFFFFF"/>
              </a:solidFill>
              <a:ea typeface="MS PGothic" pitchFamily="34" charset="-128"/>
              <a:cs typeface="+mn-cs"/>
            </a:endParaRPr>
          </a:p>
        </p:txBody>
      </p:sp>
      <p:pic>
        <p:nvPicPr>
          <p:cNvPr id="6" name="Immagine 5" descr="logo-base-rossa-40esim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50" y="5686425"/>
            <a:ext cx="2598738" cy="118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3" descr="Schermata 2018-10-24 alle 10.47.46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08912" cy="236946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asellaDiTesto 17"/>
          <p:cNvSpPr txBox="1">
            <a:spLocks noChangeArrowheads="1"/>
          </p:cNvSpPr>
          <p:nvPr/>
        </p:nvSpPr>
        <p:spPr bwMode="auto">
          <a:xfrm>
            <a:off x="395536" y="3356992"/>
            <a:ext cx="8607425" cy="1743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700" b="1" dirty="0">
                <a:solidFill>
                  <a:srgbClr val="1E456C"/>
                </a:solidFill>
                <a:latin typeface="+mn-lt"/>
                <a:ea typeface="ＭＳ Ｐゴシック" pitchFamily="34" charset="-128"/>
                <a:cs typeface="+mn-cs"/>
              </a:rPr>
              <a:t>I Profili Fiscali della Gestione del Patrimonio dell’Incapace</a:t>
            </a:r>
          </a:p>
          <a:p>
            <a:pPr algn="just">
              <a:defRPr/>
            </a:pPr>
            <a:endParaRPr lang="it-IT" sz="2400" b="1" dirty="0">
              <a:solidFill>
                <a:srgbClr val="1E456C"/>
              </a:solidFill>
              <a:latin typeface="+mn-lt"/>
              <a:ea typeface="ＭＳ Ｐゴシック" pitchFamily="34" charset="-128"/>
              <a:cs typeface="+mn-cs"/>
            </a:endParaRPr>
          </a:p>
          <a:p>
            <a:pPr algn="just">
              <a:defRPr/>
            </a:pPr>
            <a:r>
              <a:rPr lang="it-IT" sz="2400" b="1" dirty="0">
                <a:solidFill>
                  <a:srgbClr val="1E456C"/>
                </a:solidFill>
                <a:latin typeface="+mn-lt"/>
                <a:ea typeface="ＭＳ Ｐゴシック" pitchFamily="34" charset="-128"/>
                <a:cs typeface="+mn-cs"/>
              </a:rPr>
              <a:t>D</a:t>
            </a:r>
            <a:r>
              <a:rPr lang="it-IT" sz="2400" b="1" dirty="0">
                <a:solidFill>
                  <a:srgbClr val="1E456C"/>
                </a:solidFill>
                <a:ea typeface="ＭＳ Ｐゴシック" pitchFamily="34" charset="-128"/>
              </a:rPr>
              <a:t>ottor Andrea Alberghini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2400" b="1" dirty="0">
                <a:solidFill>
                  <a:srgbClr val="1E456C"/>
                </a:solidFill>
                <a:latin typeface="+mn-lt"/>
                <a:ea typeface="ＭＳ Ｐゴシック" pitchFamily="34" charset="-128"/>
                <a:cs typeface="+mn-cs"/>
              </a:rPr>
              <a:t>Studio </a:t>
            </a:r>
            <a:r>
              <a:rPr lang="it-IT" sz="2400" b="1" dirty="0" err="1">
                <a:solidFill>
                  <a:srgbClr val="1E456C"/>
                </a:solidFill>
                <a:latin typeface="+mn-lt"/>
                <a:ea typeface="ＭＳ Ｐゴシック" pitchFamily="34" charset="-128"/>
                <a:cs typeface="+mn-cs"/>
              </a:rPr>
              <a:t>S</a:t>
            </a:r>
            <a:r>
              <a:rPr lang="it-IT" sz="2400" b="1" dirty="0" err="1">
                <a:solidFill>
                  <a:srgbClr val="1E456C"/>
                </a:solidFill>
                <a:ea typeface="ＭＳ Ｐゴシック" pitchFamily="34" charset="-128"/>
              </a:rPr>
              <a:t>ervidio</a:t>
            </a:r>
            <a:endParaRPr lang="it-IT" sz="2400" b="1" dirty="0">
              <a:solidFill>
                <a:srgbClr val="1E456C"/>
              </a:solidFill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62A3C4B9-28E9-4FB2-BD19-B6A938ED2416}"/>
              </a:ext>
            </a:extLst>
          </p:cNvPr>
          <p:cNvSpPr txBox="1"/>
          <p:nvPr/>
        </p:nvSpPr>
        <p:spPr>
          <a:xfrm>
            <a:off x="467544" y="3140968"/>
            <a:ext cx="820891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>
                <a:solidFill>
                  <a:srgbClr val="1E456C"/>
                </a:solidFill>
                <a:ea typeface="ＭＳ Ｐゴシック" pitchFamily="34" charset="-128"/>
              </a:rPr>
              <a:t>Il Trust come strumento di tutela</a:t>
            </a:r>
            <a:r>
              <a:rPr lang="it-IT" sz="2000" b="1" dirty="0">
                <a:solidFill>
                  <a:srgbClr val="1E456C"/>
                </a:solidFill>
                <a:ea typeface="ＭＳ Ｐゴシック" pitchFamily="34" charset="-128"/>
              </a:rPr>
              <a:t> </a:t>
            </a:r>
          </a:p>
          <a:p>
            <a:pPr algn="just"/>
            <a:r>
              <a:rPr lang="it-IT" sz="2000" dirty="0"/>
              <a:t>Il TRUST può essere un ottimo strumento per la tutela del patrimonio dell’incapace, consente di separare i beni dal proprio patrimonio per affidarli a un trustee, il quale li amministra secondo il fine e per il tempo stabiliti in sede di istituzione del trust.</a:t>
            </a:r>
          </a:p>
          <a:p>
            <a:pPr algn="just"/>
            <a:r>
              <a:rPr lang="it-IT" sz="2000" dirty="0"/>
              <a:t>Può essere istituito anche attraverso le disposizioni testamentarie.</a:t>
            </a:r>
          </a:p>
          <a:p>
            <a:pPr algn="just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95793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DADD905C-76D5-4B4B-9106-A7325DEAD47C}"/>
              </a:ext>
            </a:extLst>
          </p:cNvPr>
          <p:cNvSpPr txBox="1"/>
          <p:nvPr/>
        </p:nvSpPr>
        <p:spPr>
          <a:xfrm>
            <a:off x="467544" y="3140968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>
                <a:solidFill>
                  <a:srgbClr val="1E456C"/>
                </a:solidFill>
                <a:ea typeface="ＭＳ Ｐゴシック" pitchFamily="34" charset="-128"/>
              </a:rPr>
              <a:t>Il Trust come strumento di tutela </a:t>
            </a:r>
          </a:p>
          <a:p>
            <a:pPr algn="just"/>
            <a:r>
              <a:rPr lang="it-IT" sz="2000" dirty="0"/>
              <a:t>I redditi prodotti dal trust sono imputati per trasparenza in capo ai beneficiari, tuttavia, nel caso in cui i beneficiari non siano individuati, il trust viene considerato come soggetto passivo IRES e ai suoi redditi si applica l’aliquota ordinaria. Deve in entrambi i casi sottostare agli adempimenti dichiarativi previsti per i soggetti IRES.</a:t>
            </a:r>
          </a:p>
          <a:p>
            <a:pPr algn="just"/>
            <a:r>
              <a:rPr lang="it-IT" sz="2000" dirty="0"/>
              <a:t>A seconda delle disposizioni del Trustee, è anche possibile che una parte del reddito sia imputata in capo ai soci e una parte sia assoggettata all’IRES.</a:t>
            </a:r>
          </a:p>
        </p:txBody>
      </p:sp>
    </p:spTree>
    <p:extLst>
      <p:ext uri="{BB962C8B-B14F-4D97-AF65-F5344CB8AC3E}">
        <p14:creationId xmlns:p14="http://schemas.microsoft.com/office/powerpoint/2010/main" val="1788872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8852495D-79AE-4ACF-81EE-3F47112D796A}"/>
              </a:ext>
            </a:extLst>
          </p:cNvPr>
          <p:cNvSpPr txBox="1"/>
          <p:nvPr/>
        </p:nvSpPr>
        <p:spPr>
          <a:xfrm>
            <a:off x="467544" y="3140968"/>
            <a:ext cx="820891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>
                <a:solidFill>
                  <a:srgbClr val="1E456C"/>
                </a:solidFill>
                <a:ea typeface="ＭＳ Ｐゴシック" pitchFamily="34" charset="-128"/>
              </a:rPr>
              <a:t>Novità, Sportello per gli Amministratori di Sostegno</a:t>
            </a:r>
          </a:p>
          <a:p>
            <a:pPr algn="just"/>
            <a:r>
              <a:rPr lang="it-IT" sz="2000" dirty="0"/>
              <a:t>Dal 26 Ottobre 2018 è inoltre stato</a:t>
            </a:r>
            <a:r>
              <a:rPr lang="it-IT" sz="2200" b="1" dirty="0">
                <a:solidFill>
                  <a:srgbClr val="1E456C"/>
                </a:solidFill>
                <a:ea typeface="ＭＳ Ｐゴシック" pitchFamily="34" charset="-128"/>
              </a:rPr>
              <a:t> </a:t>
            </a:r>
            <a:r>
              <a:rPr lang="it-IT" sz="2000" dirty="0"/>
              <a:t>istituito dall’Ordine dei Dottori Commercialisti lo </a:t>
            </a:r>
            <a:r>
              <a:rPr lang="it-IT" i="1" u="sng" dirty="0"/>
              <a:t>"</a:t>
            </a:r>
            <a:r>
              <a:rPr lang="it-IT" sz="2000" i="1" u="sng" dirty="0"/>
              <a:t>Sportello per il cittadino in materia di amministrazione di sostegno"</a:t>
            </a:r>
            <a:r>
              <a:rPr lang="it-IT" sz="2000" dirty="0"/>
              <a:t> presso il Tribunale di Bologna. </a:t>
            </a:r>
          </a:p>
          <a:p>
            <a:pPr algn="just"/>
            <a:r>
              <a:rPr lang="it-IT" sz="2000" dirty="0"/>
              <a:t>Lo sportello è gratuito e ha lo scopo di </a:t>
            </a:r>
            <a:r>
              <a:rPr lang="it-IT" sz="2000" u="sng" dirty="0"/>
              <a:t>fornire un servizio di informazione e orientamento</a:t>
            </a:r>
            <a:r>
              <a:rPr lang="it-IT" sz="2000" dirty="0"/>
              <a:t> riguardo la predisposizione del rendiconto e di quali siano gli investimenti a rischio contenuto e per questo idonei in una procedura di amministrazione di sostegno.</a:t>
            </a:r>
          </a:p>
          <a:p>
            <a:pPr algn="just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840221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09ADB58E-030B-4941-9887-5C5F47FDB3BE}"/>
              </a:ext>
            </a:extLst>
          </p:cNvPr>
          <p:cNvSpPr txBox="1"/>
          <p:nvPr/>
        </p:nvSpPr>
        <p:spPr>
          <a:xfrm>
            <a:off x="467544" y="3140968"/>
            <a:ext cx="8208912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dirty="0"/>
              <a:t>La situazione dell’incapace richiede che gli </a:t>
            </a:r>
            <a:r>
              <a:rPr lang="it-IT" sz="2000" u="sng" dirty="0"/>
              <a:t>obblighi fiscali</a:t>
            </a:r>
            <a:r>
              <a:rPr lang="it-IT" sz="2000" dirty="0"/>
              <a:t>, compresi quelli dichiarativi, vengano </a:t>
            </a:r>
            <a:r>
              <a:rPr lang="it-IT" sz="2000" u="sng" dirty="0"/>
              <a:t>assolti da un legale rappresentante o tutore</a:t>
            </a:r>
            <a:r>
              <a:rPr lang="it-IT" sz="2000" dirty="0"/>
              <a:t>, che si sostituisce all’incapace nell’esecuzione degli adempimenti previsti dalla legge.</a:t>
            </a:r>
          </a:p>
        </p:txBody>
      </p:sp>
    </p:spTree>
    <p:extLst>
      <p:ext uri="{BB962C8B-B14F-4D97-AF65-F5344CB8AC3E}">
        <p14:creationId xmlns:p14="http://schemas.microsoft.com/office/powerpoint/2010/main" val="425846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33917A6E-94D6-47D0-9F20-1E335435B640}"/>
              </a:ext>
            </a:extLst>
          </p:cNvPr>
          <p:cNvSpPr txBox="1"/>
          <p:nvPr/>
        </p:nvSpPr>
        <p:spPr>
          <a:xfrm>
            <a:off x="467544" y="3284984"/>
            <a:ext cx="8208912" cy="2045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La gestione del patrimonio dell’incapace è resa particolarmente complessa in ambito fiscale dai seguenti fattori: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sz="2000" dirty="0"/>
              <a:t>Moltiplicarsi delle norme tributarie,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sz="2000" dirty="0"/>
              <a:t>L’aumento conseguente delle scadenze,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sz="2000" dirty="0"/>
              <a:t>L’inasprirsi delle sanzioni.</a:t>
            </a:r>
          </a:p>
        </p:txBody>
      </p:sp>
    </p:spTree>
    <p:extLst>
      <p:ext uri="{BB962C8B-B14F-4D97-AF65-F5344CB8AC3E}">
        <p14:creationId xmlns:p14="http://schemas.microsoft.com/office/powerpoint/2010/main" val="20605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5C0B94C5-89B4-4F90-A767-64ACA8E806EE}"/>
              </a:ext>
            </a:extLst>
          </p:cNvPr>
          <p:cNvSpPr txBox="1"/>
          <p:nvPr/>
        </p:nvSpPr>
        <p:spPr>
          <a:xfrm>
            <a:off x="467544" y="3429000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Alcune scelte potrebbero rivelarsi inefficienti, o peggio ancora, comportare oneri a carico del soggetto giuridicamente da tutelare.</a:t>
            </a:r>
          </a:p>
          <a:p>
            <a:pPr algn="just"/>
            <a:r>
              <a:rPr lang="it-IT" sz="2000" dirty="0"/>
              <a:t>Per questo motivo è indispensabile una analisi preliminare del patrimonio dell’incapace e una corretta pianificazione fiscale.</a:t>
            </a:r>
          </a:p>
        </p:txBody>
      </p:sp>
    </p:spTree>
    <p:extLst>
      <p:ext uri="{BB962C8B-B14F-4D97-AF65-F5344CB8AC3E}">
        <p14:creationId xmlns:p14="http://schemas.microsoft.com/office/powerpoint/2010/main" val="145043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6CDCE25B-CF67-463A-B0AF-D655C783EBC1}"/>
              </a:ext>
            </a:extLst>
          </p:cNvPr>
          <p:cNvSpPr txBox="1"/>
          <p:nvPr/>
        </p:nvSpPr>
        <p:spPr>
          <a:xfrm>
            <a:off x="467544" y="2996952"/>
            <a:ext cx="8208912" cy="346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>
                <a:solidFill>
                  <a:srgbClr val="1E456C"/>
                </a:solidFill>
                <a:ea typeface="ＭＳ Ｐゴシック" pitchFamily="34" charset="-128"/>
              </a:rPr>
              <a:t>Origine del patrimonio dell’incapace</a:t>
            </a:r>
          </a:p>
          <a:p>
            <a:pPr algn="just"/>
            <a:r>
              <a:rPr lang="it-IT" sz="2000" dirty="0"/>
              <a:t>Il patrimonio dell’incapace può consistere tipicamente in: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Aziende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Partecipazioni societarie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Immobili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Investimenti finanziari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Polizze Assicurative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Attività Estere</a:t>
            </a:r>
          </a:p>
        </p:txBody>
      </p:sp>
    </p:spTree>
    <p:extLst>
      <p:ext uri="{BB962C8B-B14F-4D97-AF65-F5344CB8AC3E}">
        <p14:creationId xmlns:p14="http://schemas.microsoft.com/office/powerpoint/2010/main" val="240277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D51CB1F8-B43D-46CF-B894-208BBD103D15}"/>
              </a:ext>
            </a:extLst>
          </p:cNvPr>
          <p:cNvSpPr txBox="1"/>
          <p:nvPr/>
        </p:nvSpPr>
        <p:spPr>
          <a:xfrm>
            <a:off x="395536" y="404664"/>
            <a:ext cx="8280920" cy="23740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xmlns="" id="{20A3CF27-945E-412F-9ADD-775B61B5E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52" y="1029449"/>
            <a:ext cx="8486775" cy="152447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A20ED85-DEA0-4EF0-BD92-94B70DAFC8CE}"/>
              </a:ext>
            </a:extLst>
          </p:cNvPr>
          <p:cNvSpPr txBox="1"/>
          <p:nvPr/>
        </p:nvSpPr>
        <p:spPr>
          <a:xfrm>
            <a:off x="467544" y="3140968"/>
            <a:ext cx="820891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>
                <a:solidFill>
                  <a:srgbClr val="1E456C"/>
                </a:solidFill>
                <a:ea typeface="ＭＳ Ｐゴシック" pitchFamily="34" charset="-128"/>
              </a:rPr>
              <a:t>Obblighi dichiarativi dell’incapace</a:t>
            </a:r>
          </a:p>
          <a:p>
            <a:pPr algn="just"/>
            <a:r>
              <a:rPr lang="it-IT" sz="2000" dirty="0"/>
              <a:t>Nel Modello Redditi Persone Fisiche si danno precise istruzioni sulla compilazione da parte del legale rappresentante per conto della persona incapace.</a:t>
            </a:r>
          </a:p>
          <a:p>
            <a:pPr algn="just"/>
            <a:r>
              <a:rPr lang="it-IT" sz="2000" dirty="0"/>
              <a:t>Il modello verrà compilato dal legale rappresentante, il quale dovrà barrare la casella 7 nel riquadro riguardante i dati del contribuente, come possiamo vedere dalla tabella.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xmlns="" id="{82F9A54B-4D93-425E-8D0C-B67B24E1D9A5}"/>
              </a:ext>
            </a:extLst>
          </p:cNvPr>
          <p:cNvSpPr/>
          <p:nvPr/>
        </p:nvSpPr>
        <p:spPr>
          <a:xfrm>
            <a:off x="3203848" y="1628800"/>
            <a:ext cx="72008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5929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84E63C10-AE6D-4D7F-800E-F94F161CEDFE}"/>
              </a:ext>
            </a:extLst>
          </p:cNvPr>
          <p:cNvSpPr txBox="1"/>
          <p:nvPr/>
        </p:nvSpPr>
        <p:spPr>
          <a:xfrm>
            <a:off x="395536" y="404664"/>
            <a:ext cx="8280920" cy="23740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809978BC-94E8-4E87-9F13-65A874625F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9" y="452256"/>
            <a:ext cx="8460581" cy="2278856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D0E03A27-A1EA-4D67-BC98-949C01732084}"/>
              </a:ext>
            </a:extLst>
          </p:cNvPr>
          <p:cNvSpPr txBox="1"/>
          <p:nvPr/>
        </p:nvSpPr>
        <p:spPr>
          <a:xfrm>
            <a:off x="467544" y="3140968"/>
            <a:ext cx="820891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>
                <a:solidFill>
                  <a:srgbClr val="1E456C"/>
                </a:solidFill>
                <a:ea typeface="ＭＳ Ｐゴシック" pitchFamily="34" charset="-128"/>
              </a:rPr>
              <a:t>Obblighi dichiarativi dell’incapace</a:t>
            </a:r>
          </a:p>
          <a:p>
            <a:pPr algn="just"/>
            <a:r>
              <a:rPr lang="it-IT" sz="2000" dirty="0"/>
              <a:t>In seguito il legale rappresentante dovrà compilare con i propri dati il riquadro “Riservato a chi presenta la dichiarazione per conto di altri”, riportato in cima alla slide, prestando attenzione a inserire la data della nomina e il corretto codice carica.</a:t>
            </a:r>
          </a:p>
          <a:p>
            <a:pPr algn="just"/>
            <a:r>
              <a:rPr lang="it-IT" sz="2000" dirty="0"/>
              <a:t>Dovrà essere indicato il Codice 11, dal tutore, oppure il codice 2 dal rappresentante, come descritto dalla tabella nella slide seguente.</a:t>
            </a:r>
          </a:p>
        </p:txBody>
      </p:sp>
    </p:spTree>
    <p:extLst>
      <p:ext uri="{BB962C8B-B14F-4D97-AF65-F5344CB8AC3E}">
        <p14:creationId xmlns:p14="http://schemas.microsoft.com/office/powerpoint/2010/main" val="835613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2E2F450A-46A8-4F94-A59F-98BB2C582A26}"/>
              </a:ext>
            </a:extLst>
          </p:cNvPr>
          <p:cNvSpPr txBox="1"/>
          <p:nvPr/>
        </p:nvSpPr>
        <p:spPr>
          <a:xfrm>
            <a:off x="467544" y="3140968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200" b="1" dirty="0">
              <a:solidFill>
                <a:srgbClr val="1E456C"/>
              </a:solidFill>
              <a:ea typeface="ＭＳ Ｐゴシック" pitchFamily="34" charset="-128"/>
            </a:endParaRPr>
          </a:p>
          <a:p>
            <a:pPr algn="just"/>
            <a:endParaRPr lang="it-IT" sz="2200" b="1" dirty="0">
              <a:solidFill>
                <a:srgbClr val="1E456C"/>
              </a:solidFill>
              <a:ea typeface="ＭＳ Ｐゴシック" pitchFamily="34" charset="-128"/>
            </a:endParaRPr>
          </a:p>
          <a:p>
            <a:pPr algn="just"/>
            <a:endParaRPr lang="it-IT" sz="2200" b="1" dirty="0">
              <a:solidFill>
                <a:srgbClr val="1E456C"/>
              </a:solidFill>
              <a:ea typeface="ＭＳ Ｐゴシック" pitchFamily="34" charset="-128"/>
            </a:endParaRPr>
          </a:p>
          <a:p>
            <a:pPr algn="just"/>
            <a:r>
              <a:rPr lang="it-IT" sz="2200" b="1" dirty="0">
                <a:solidFill>
                  <a:srgbClr val="1E456C"/>
                </a:solidFill>
                <a:ea typeface="ＭＳ Ｐゴシック" pitchFamily="34" charset="-128"/>
              </a:rPr>
              <a:t>Obblighi dichiarativi dell’incapace</a:t>
            </a:r>
          </a:p>
          <a:p>
            <a:pPr algn="just"/>
            <a:r>
              <a:rPr lang="it-IT" sz="2000" dirty="0"/>
              <a:t>Il codice carica identifica il tipo di carica ricoperta dal soggetto tenuto a presentare la dichiarazione in nome e per conto della persona incapace, per comprendere quale sia il codice che è corretto usare è sufficiente consultare la tabella riepilogativa fornita dall’Agenzia delle Entrate nelle </a:t>
            </a:r>
          </a:p>
          <a:p>
            <a:pPr algn="just"/>
            <a:r>
              <a:rPr lang="it-IT" sz="2000" dirty="0"/>
              <a:t>istruzioni per la compilazione del Modello Redditi PF, </a:t>
            </a:r>
          </a:p>
          <a:p>
            <a:pPr algn="just"/>
            <a:r>
              <a:rPr lang="it-IT" sz="2000" dirty="0"/>
              <a:t>riportata anche sopra.</a:t>
            </a:r>
          </a:p>
          <a:p>
            <a:pPr algn="just"/>
            <a:endParaRPr lang="it-IT" sz="20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A3663ADD-8359-42D9-A95A-851D2B75C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1" y="332656"/>
            <a:ext cx="8535257" cy="4253103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xmlns="" id="{D47EBB39-20E3-433A-8A2E-DA6E6F97A327}"/>
              </a:ext>
            </a:extLst>
          </p:cNvPr>
          <p:cNvSpPr>
            <a:spLocks noChangeAspect="1"/>
          </p:cNvSpPr>
          <p:nvPr/>
        </p:nvSpPr>
        <p:spPr>
          <a:xfrm>
            <a:off x="402435" y="933131"/>
            <a:ext cx="228477" cy="2297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xmlns="" id="{9FE9062A-E655-4E6A-8498-FAD87DECBCBF}"/>
              </a:ext>
            </a:extLst>
          </p:cNvPr>
          <p:cNvSpPr>
            <a:spLocks noChangeAspect="1"/>
          </p:cNvSpPr>
          <p:nvPr/>
        </p:nvSpPr>
        <p:spPr>
          <a:xfrm>
            <a:off x="353305" y="3461799"/>
            <a:ext cx="228477" cy="2297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02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EBC085D8-E6D5-41CF-AAC8-FE129BCFFFA2}"/>
              </a:ext>
            </a:extLst>
          </p:cNvPr>
          <p:cNvSpPr txBox="1"/>
          <p:nvPr/>
        </p:nvSpPr>
        <p:spPr>
          <a:xfrm>
            <a:off x="467544" y="3140968"/>
            <a:ext cx="8208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>
                <a:solidFill>
                  <a:srgbClr val="1E456C"/>
                </a:solidFill>
                <a:ea typeface="ＭＳ Ｐゴシック" pitchFamily="34" charset="-128"/>
              </a:rPr>
              <a:t>Gestione della liquidità dell’incapace</a:t>
            </a:r>
          </a:p>
          <a:p>
            <a:pPr algn="just"/>
            <a:r>
              <a:rPr lang="it-IT" sz="2000" dirty="0"/>
              <a:t>Il legale rappresentante è in grado di svolgere le operazioni atte all’ordinaria amministrazione e al mantenimento dei beni.</a:t>
            </a:r>
          </a:p>
          <a:p>
            <a:pPr algn="just"/>
            <a:r>
              <a:rPr lang="it-IT" sz="2000" dirty="0"/>
              <a:t>E’ comunque necessaria l’approvazione del Giudice per tutte le operazioni di carattere straordinario, come ad esempio la vendita di immobili e contratti di finanziamento e mutui, contratti derivati.</a:t>
            </a:r>
          </a:p>
        </p:txBody>
      </p:sp>
    </p:spTree>
    <p:extLst>
      <p:ext uri="{BB962C8B-B14F-4D97-AF65-F5344CB8AC3E}">
        <p14:creationId xmlns:p14="http://schemas.microsoft.com/office/powerpoint/2010/main" val="36389016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615</Words>
  <Application>Microsoft Office PowerPoint</Application>
  <PresentationFormat>Presentazione su schermo (4:3)</PresentationFormat>
  <Paragraphs>45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Tosini Elena</dc:creator>
  <cp:lastModifiedBy>Andrea Alberghini</cp:lastModifiedBy>
  <cp:revision>71</cp:revision>
  <dcterms:created xsi:type="dcterms:W3CDTF">2018-10-24T07:40:10Z</dcterms:created>
  <dcterms:modified xsi:type="dcterms:W3CDTF">2018-12-06T18:51:16Z</dcterms:modified>
</cp:coreProperties>
</file>